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sldIdLst>
    <p:sldId id="281" r:id="rId3"/>
    <p:sldId id="294" r:id="rId4"/>
    <p:sldId id="279" r:id="rId5"/>
    <p:sldId id="280" r:id="rId6"/>
    <p:sldId id="282" r:id="rId7"/>
    <p:sldId id="283" r:id="rId8"/>
    <p:sldId id="285" r:id="rId9"/>
    <p:sldId id="286" r:id="rId10"/>
    <p:sldId id="291" r:id="rId11"/>
    <p:sldId id="292" r:id="rId12"/>
    <p:sldId id="29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7" d="100"/>
          <a:sy n="77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595107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9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1389"/>
            <a:ext cx="8229600" cy="438194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5184576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518457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8"/>
            <a:ext cx="7848872" cy="115212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/>
            </a:lvl1pPr>
          </a:lstStyle>
          <a:p>
            <a:r>
              <a:rPr lang="cs-CZ" dirty="0" smtClean="0"/>
              <a:t>Poděkování / Kontakt 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38194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2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259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1389"/>
            <a:ext cx="8229600" cy="438194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5184576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518457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259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403648" cy="945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0"/>
            <a:ext cx="1403648" cy="945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Spárování ScopusID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55576" y="465313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ScopusID je identifikátor fungující v rámci citační databáze </a:t>
            </a:r>
            <a:r>
              <a:rPr lang="cs-CZ" dirty="0" err="1" smtClean="0"/>
              <a:t>Scopus</a:t>
            </a:r>
            <a:r>
              <a:rPr lang="cs-CZ" dirty="0" smtClean="0"/>
              <a:t>. Je to interní identifikátor přiřazený každému autorovi v systému.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09" y="2708920"/>
            <a:ext cx="4153174" cy="1114946"/>
          </a:xfrm>
          <a:prstGeom prst="rect">
            <a:avLst/>
          </a:prstGeom>
        </p:spPr>
      </p:pic>
      <p:sp>
        <p:nvSpPr>
          <p:cNvPr id="8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567402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Dominik Bláha</a:t>
            </a:r>
          </a:p>
          <a:p>
            <a:pPr algn="r"/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blahad@sic.czu.cz</a:t>
            </a:r>
          </a:p>
          <a:p>
            <a:pPr algn="r"/>
            <a:fld id="{A5C69059-6B96-4D08-9192-F05419F63751}" type="datetime1">
              <a:rPr lang="cs-CZ" smtClean="0">
                <a:solidFill>
                  <a:schemeClr val="bg1">
                    <a:lumMod val="65000"/>
                  </a:schemeClr>
                </a:solidFill>
              </a:rPr>
              <a:t>27. 2. 2018</a:t>
            </a:fld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/>
              <a:t>Scopus</a:t>
            </a:r>
            <a:r>
              <a:rPr lang="cs-CZ" sz="2800" dirty="0"/>
              <a:t> </a:t>
            </a:r>
            <a:r>
              <a:rPr lang="cs-CZ" sz="2800" dirty="0" smtClean="0"/>
              <a:t>– odeslání publikací do </a:t>
            </a:r>
            <a:r>
              <a:rPr lang="cs-CZ" sz="2800" dirty="0" err="1" smtClean="0"/>
              <a:t>ORCiD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0" y="1237502"/>
            <a:ext cx="7666288" cy="4036912"/>
          </a:xfrm>
          <a:prstGeom prst="rect">
            <a:avLst/>
          </a:prstGeom>
        </p:spPr>
      </p:pic>
      <p:sp>
        <p:nvSpPr>
          <p:cNvPr id="6" name="Čárový bublinový popisek 2 5"/>
          <p:cNvSpPr/>
          <p:nvPr/>
        </p:nvSpPr>
        <p:spPr>
          <a:xfrm flipH="1">
            <a:off x="4860032" y="5589240"/>
            <a:ext cx="2016224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6018"/>
              <a:gd name="adj6" fmla="val -25904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Kliknutím odešlete vaše publikace do </a:t>
            </a:r>
            <a:r>
              <a:rPr lang="cs-CZ" dirty="0" err="1" smtClean="0">
                <a:solidFill>
                  <a:schemeClr val="tx1"/>
                </a:solidFill>
              </a:rPr>
              <a:t>ORCiD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/>
              <a:t>Scopus</a:t>
            </a:r>
            <a:r>
              <a:rPr lang="cs-CZ" sz="2800" dirty="0"/>
              <a:t> </a:t>
            </a:r>
            <a:r>
              <a:rPr lang="cs-CZ" sz="2800" dirty="0" smtClean="0"/>
              <a:t>- hotovo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4" y="1556792"/>
            <a:ext cx="830281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Výchozí bod – váš </a:t>
            </a:r>
            <a:r>
              <a:rPr lang="cs-CZ" dirty="0" err="1" smtClean="0"/>
              <a:t>ORCiD</a:t>
            </a:r>
            <a:r>
              <a:rPr lang="cs-CZ" dirty="0" smtClean="0"/>
              <a:t> profil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5616624" cy="6012890"/>
          </a:xfrm>
        </p:spPr>
      </p:pic>
      <p:sp>
        <p:nvSpPr>
          <p:cNvPr id="7" name="Čárový bublinový popisek 2 6"/>
          <p:cNvSpPr/>
          <p:nvPr/>
        </p:nvSpPr>
        <p:spPr>
          <a:xfrm>
            <a:off x="7308304" y="4005064"/>
            <a:ext cx="1584176" cy="1800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4220"/>
              <a:gd name="adj6" fmla="val -22532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Klikněte na doplněk </a:t>
            </a:r>
            <a:r>
              <a:rPr lang="cs-CZ" i="1" dirty="0" err="1" smtClean="0">
                <a:solidFill>
                  <a:schemeClr val="tx1"/>
                </a:solidFill>
              </a:rPr>
              <a:t>Scopus</a:t>
            </a:r>
            <a:r>
              <a:rPr lang="cs-CZ" i="1" dirty="0" smtClean="0">
                <a:solidFill>
                  <a:schemeClr val="tx1"/>
                </a:solidFill>
              </a:rPr>
              <a:t> to ORCID</a:t>
            </a:r>
            <a:r>
              <a:rPr lang="cs-CZ" dirty="0" smtClean="0">
                <a:solidFill>
                  <a:schemeClr val="tx1"/>
                </a:solidFill>
              </a:rPr>
              <a:t> pro započetí propojení.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031210" y="2780928"/>
            <a:ext cx="648000" cy="18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23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9" y="1142395"/>
            <a:ext cx="8022143" cy="502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 smtClean="0"/>
              <a:t>Scopus</a:t>
            </a:r>
            <a:r>
              <a:rPr lang="cs-CZ" sz="2800" dirty="0" smtClean="0"/>
              <a:t> </a:t>
            </a:r>
            <a:r>
              <a:rPr lang="cs-CZ" sz="2800" dirty="0" smtClean="0"/>
              <a:t>- start</a:t>
            </a:r>
            <a:endParaRPr lang="cs-CZ" dirty="0"/>
          </a:p>
        </p:txBody>
      </p:sp>
      <p:sp>
        <p:nvSpPr>
          <p:cNvPr id="6" name="Čárový bublinový popisek 2 5"/>
          <p:cNvSpPr/>
          <p:nvPr/>
        </p:nvSpPr>
        <p:spPr>
          <a:xfrm>
            <a:off x="7308304" y="1150181"/>
            <a:ext cx="1584176" cy="1800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517"/>
              <a:gd name="adj6" fmla="val -285871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Zadejte své jméno pro započetí hledání ScopusID s vaším jménem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2 6"/>
          <p:cNvSpPr/>
          <p:nvPr/>
        </p:nvSpPr>
        <p:spPr>
          <a:xfrm>
            <a:off x="3635896" y="4628356"/>
            <a:ext cx="3528392" cy="1248916"/>
          </a:xfrm>
          <a:prstGeom prst="borderCallout2">
            <a:avLst>
              <a:gd name="adj1" fmla="val 18054"/>
              <a:gd name="adj2" fmla="val 103727"/>
              <a:gd name="adj3" fmla="val 18054"/>
              <a:gd name="adj4" fmla="val 111382"/>
              <a:gd name="adj5" fmla="val -33959"/>
              <a:gd name="adj6" fmla="val 10390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Pokud víte, že na </a:t>
            </a:r>
            <a:r>
              <a:rPr lang="cs-CZ" dirty="0" err="1" smtClean="0">
                <a:solidFill>
                  <a:schemeClr val="tx1"/>
                </a:solidFill>
              </a:rPr>
              <a:t>Scopusu</a:t>
            </a:r>
            <a:r>
              <a:rPr lang="cs-CZ" dirty="0" smtClean="0">
                <a:solidFill>
                  <a:schemeClr val="tx1"/>
                </a:solidFill>
              </a:rPr>
              <a:t> existuje váš profil s jiným jménem, tímto jej můžete přidat. (Např. při změně příjmení, duplicitní profil, atp.)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" y="836712"/>
            <a:ext cx="7105807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/>
              <a:t>Scopus</a:t>
            </a:r>
            <a:r>
              <a:rPr lang="cs-CZ" sz="2800" dirty="0"/>
              <a:t> </a:t>
            </a:r>
            <a:r>
              <a:rPr lang="cs-CZ" sz="2800" dirty="0" smtClean="0"/>
              <a:t>– výběr správného profilu</a:t>
            </a:r>
            <a:endParaRPr lang="cs-CZ" dirty="0"/>
          </a:p>
        </p:txBody>
      </p:sp>
      <p:sp>
        <p:nvSpPr>
          <p:cNvPr id="6" name="Čárový bublinový popisek 2 5"/>
          <p:cNvSpPr/>
          <p:nvPr/>
        </p:nvSpPr>
        <p:spPr>
          <a:xfrm>
            <a:off x="7380312" y="1124744"/>
            <a:ext cx="1584176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5142"/>
              <a:gd name="adj6" fmla="val -40233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Označte </a:t>
            </a:r>
            <a:r>
              <a:rPr lang="cs-CZ" dirty="0" smtClean="0">
                <a:solidFill>
                  <a:schemeClr val="tx1"/>
                </a:solidFill>
              </a:rPr>
              <a:t>profil, </a:t>
            </a:r>
            <a:r>
              <a:rPr lang="cs-CZ" dirty="0" smtClean="0">
                <a:solidFill>
                  <a:schemeClr val="tx1"/>
                </a:solidFill>
              </a:rPr>
              <a:t>který </a:t>
            </a:r>
            <a:r>
              <a:rPr lang="cs-CZ" dirty="0" smtClean="0">
                <a:solidFill>
                  <a:schemeClr val="tx1"/>
                </a:solidFill>
              </a:rPr>
              <a:t>je váš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2 6"/>
          <p:cNvSpPr/>
          <p:nvPr/>
        </p:nvSpPr>
        <p:spPr>
          <a:xfrm>
            <a:off x="7380312" y="2398018"/>
            <a:ext cx="1584176" cy="11749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103"/>
              <a:gd name="adj6" fmla="val -58108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Vodítkem může být afilace u profilu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Čárový bublinový popisek 2 7"/>
          <p:cNvSpPr/>
          <p:nvPr/>
        </p:nvSpPr>
        <p:spPr>
          <a:xfrm>
            <a:off x="7380312" y="3910186"/>
            <a:ext cx="1584176" cy="146303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51"/>
              <a:gd name="adj6" fmla="val -33787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Nebo zobrazení několika nejnovějších publikací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1" y="1182197"/>
            <a:ext cx="8269599" cy="476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/>
              <a:t>Scopus</a:t>
            </a:r>
            <a:r>
              <a:rPr lang="cs-CZ" sz="2800" dirty="0"/>
              <a:t> </a:t>
            </a:r>
            <a:r>
              <a:rPr lang="cs-CZ" sz="2800" dirty="0" smtClean="0"/>
              <a:t>– preferované jméno</a:t>
            </a:r>
            <a:endParaRPr lang="cs-CZ" dirty="0"/>
          </a:p>
        </p:txBody>
      </p:sp>
      <p:sp>
        <p:nvSpPr>
          <p:cNvPr id="6" name="Čárový bublinový popisek 2 5"/>
          <p:cNvSpPr/>
          <p:nvPr/>
        </p:nvSpPr>
        <p:spPr>
          <a:xfrm flipH="1">
            <a:off x="323528" y="4940368"/>
            <a:ext cx="1584176" cy="146303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0588"/>
              <a:gd name="adj6" fmla="val -1079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Zde vyberte preferované jméno vašeho profilu pro </a:t>
            </a:r>
            <a:r>
              <a:rPr lang="cs-CZ" dirty="0" err="1" smtClean="0">
                <a:solidFill>
                  <a:schemeClr val="tx1"/>
                </a:solidFill>
              </a:rPr>
              <a:t>ORCiD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5" y="1124745"/>
            <a:ext cx="6507567" cy="514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/>
              <a:t>Scopus</a:t>
            </a:r>
            <a:r>
              <a:rPr lang="cs-CZ" sz="2800" dirty="0"/>
              <a:t> </a:t>
            </a:r>
            <a:r>
              <a:rPr lang="cs-CZ" sz="2800" dirty="0" smtClean="0"/>
              <a:t>– výběr vašich publikací</a:t>
            </a:r>
            <a:endParaRPr lang="cs-CZ" dirty="0"/>
          </a:p>
        </p:txBody>
      </p:sp>
      <p:sp>
        <p:nvSpPr>
          <p:cNvPr id="6" name="Čárový bublinový popisek 2 5"/>
          <p:cNvSpPr/>
          <p:nvPr/>
        </p:nvSpPr>
        <p:spPr>
          <a:xfrm>
            <a:off x="6876256" y="1340768"/>
            <a:ext cx="2016224" cy="17281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468"/>
              <a:gd name="adj6" fmla="val -317629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Pomocí křížku nebo fajfky vyberte z nalezených publikací ty, kterých jste autorem/autorkou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2 6"/>
          <p:cNvSpPr/>
          <p:nvPr/>
        </p:nvSpPr>
        <p:spPr>
          <a:xfrm>
            <a:off x="6876256" y="3284984"/>
            <a:ext cx="2016224" cy="17281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7715"/>
              <a:gd name="adj6" fmla="val -8269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Případně můžete zkusit dohledat konkrétní práce ze </a:t>
            </a:r>
            <a:r>
              <a:rPr lang="cs-CZ" dirty="0" err="1" smtClean="0">
                <a:solidFill>
                  <a:schemeClr val="tx1"/>
                </a:solidFill>
              </a:rPr>
              <a:t>Scopusu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" y="1078876"/>
            <a:ext cx="8856926" cy="5205730"/>
          </a:xfrm>
          <a:prstGeom prst="rect">
            <a:avLst/>
          </a:prstGeom>
        </p:spPr>
      </p:pic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/>
              <a:t>Scopus</a:t>
            </a:r>
            <a:r>
              <a:rPr lang="cs-CZ" sz="2800" dirty="0"/>
              <a:t> </a:t>
            </a:r>
            <a:r>
              <a:rPr lang="cs-CZ" sz="2800" dirty="0" smtClean="0"/>
              <a:t>– přidání dalších vašich publikací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280805" y="5924566"/>
            <a:ext cx="1243775" cy="196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8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4" y="691769"/>
            <a:ext cx="7233752" cy="597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/>
              <a:t>Scopus</a:t>
            </a:r>
            <a:r>
              <a:rPr lang="cs-CZ" sz="2800" dirty="0"/>
              <a:t> </a:t>
            </a:r>
            <a:r>
              <a:rPr lang="cs-CZ" sz="2800" dirty="0" smtClean="0"/>
              <a:t>– závěrečná kontrola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1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 txBox="1">
            <a:spLocks/>
          </p:cNvSpPr>
          <p:nvPr/>
        </p:nvSpPr>
        <p:spPr>
          <a:xfrm>
            <a:off x="0" y="0"/>
            <a:ext cx="7452320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err="1"/>
              <a:t>Scopus</a:t>
            </a:r>
            <a:r>
              <a:rPr lang="cs-CZ" sz="2800" dirty="0"/>
              <a:t> </a:t>
            </a:r>
            <a:r>
              <a:rPr lang="cs-CZ" sz="2800" dirty="0" smtClean="0"/>
              <a:t>– odeslání ScopusID do </a:t>
            </a:r>
            <a:r>
              <a:rPr lang="cs-CZ" sz="2800" dirty="0" err="1" smtClean="0"/>
              <a:t>ORCiD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5" y="1183626"/>
            <a:ext cx="7354649" cy="430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Čárový bublinový popisek 2 3"/>
          <p:cNvSpPr/>
          <p:nvPr/>
        </p:nvSpPr>
        <p:spPr>
          <a:xfrm>
            <a:off x="2195736" y="5733256"/>
            <a:ext cx="2016224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7058"/>
              <a:gd name="adj6" fmla="val -711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Zde zadejte svou univerzitní e-mailovou adresu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2 6"/>
          <p:cNvSpPr/>
          <p:nvPr/>
        </p:nvSpPr>
        <p:spPr>
          <a:xfrm flipH="1">
            <a:off x="5004048" y="5733256"/>
            <a:ext cx="2016224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3137"/>
              <a:gd name="adj6" fmla="val -7518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 smtClean="0">
                <a:solidFill>
                  <a:schemeClr val="tx1"/>
                </a:solidFill>
              </a:rPr>
              <a:t>Kliknutím odešlete váš ScopusID do </a:t>
            </a:r>
            <a:r>
              <a:rPr lang="cs-CZ" dirty="0" err="1" smtClean="0">
                <a:solidFill>
                  <a:schemeClr val="tx1"/>
                </a:solidFill>
              </a:rPr>
              <a:t>ORCiD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sahové stránky - barevné pozadí">
  <a:themeElements>
    <a:clrScheme name="Vlastní 2">
      <a:dk1>
        <a:srgbClr val="3E3E3E"/>
      </a:dk1>
      <a:lt1>
        <a:srgbClr val="FFFFFF"/>
      </a:lt1>
      <a:dk2>
        <a:srgbClr val="8C8C8C"/>
      </a:dk2>
      <a:lt2>
        <a:srgbClr val="FEAB29"/>
      </a:lt2>
      <a:accent1>
        <a:srgbClr val="DAD6B9"/>
      </a:accent1>
      <a:accent2>
        <a:srgbClr val="DAD388"/>
      </a:accent2>
      <a:accent3>
        <a:srgbClr val="E3C955"/>
      </a:accent3>
      <a:accent4>
        <a:srgbClr val="FCB734"/>
      </a:accent4>
      <a:accent5>
        <a:srgbClr val="EA8D1F"/>
      </a:accent5>
      <a:accent6>
        <a:srgbClr val="BB5918"/>
      </a:accent6>
      <a:hlink>
        <a:srgbClr val="DC8601"/>
      </a:hlink>
      <a:folHlink>
        <a:srgbClr val="8C8C8C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bsahové stránky - bílé pozadí">
  <a:themeElements>
    <a:clrScheme name="CZU_4b">
      <a:dk1>
        <a:srgbClr val="3E3E3E"/>
      </a:dk1>
      <a:lt1>
        <a:srgbClr val="FFFFFF"/>
      </a:lt1>
      <a:dk2>
        <a:srgbClr val="8C8C8C"/>
      </a:dk2>
      <a:lt2>
        <a:srgbClr val="FEAB29"/>
      </a:lt2>
      <a:accent1>
        <a:srgbClr val="DAD6B9"/>
      </a:accent1>
      <a:accent2>
        <a:srgbClr val="DAD388"/>
      </a:accent2>
      <a:accent3>
        <a:srgbClr val="E3C955"/>
      </a:accent3>
      <a:accent4>
        <a:srgbClr val="FCB734"/>
      </a:accent4>
      <a:accent5>
        <a:srgbClr val="EA8D1F"/>
      </a:accent5>
      <a:accent6>
        <a:srgbClr val="BB5918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CZU_B3_CZ</Template>
  <TotalTime>999</TotalTime>
  <Words>189</Words>
  <Application>Microsoft Office PowerPoint</Application>
  <PresentationFormat>Předvádění na obrazovce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Obsahové stránky - barevné pozadí</vt:lpstr>
      <vt:lpstr>1_Obsahové stránky - bílé pozadí</vt:lpstr>
      <vt:lpstr>Prezentace aplikace PowerPoint</vt:lpstr>
      <vt:lpstr>Výchozí bod – váš ORCiD profil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vědeckého profilu</dc:title>
  <dc:creator>blahad</dc:creator>
  <cp:lastModifiedBy>Bláha Dominik</cp:lastModifiedBy>
  <cp:revision>49</cp:revision>
  <dcterms:created xsi:type="dcterms:W3CDTF">2016-11-28T12:18:14Z</dcterms:created>
  <dcterms:modified xsi:type="dcterms:W3CDTF">2018-02-27T13:00:36Z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